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3" r:id="rId3"/>
    <p:sldId id="264" r:id="rId4"/>
    <p:sldId id="283" r:id="rId5"/>
    <p:sldId id="284" r:id="rId6"/>
    <p:sldId id="265" r:id="rId7"/>
    <p:sldId id="266" r:id="rId8"/>
    <p:sldId id="267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5" r:id="rId19"/>
    <p:sldId id="282" r:id="rId2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 Попов" initials="МП" lastIdx="4" clrIdx="0">
    <p:extLst>
      <p:ext uri="{19B8F6BF-5375-455C-9EA6-DF929625EA0E}">
        <p15:presenceInfo xmlns:p15="http://schemas.microsoft.com/office/powerpoint/2012/main" userId="dc362b8c345928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FABB5"/>
    <a:srgbClr val="DF73AB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83" autoAdjust="0"/>
  </p:normalViewPr>
  <p:slideViewPr>
    <p:cSldViewPr snapToGrid="0">
      <p:cViewPr varScale="1">
        <p:scale>
          <a:sx n="108" d="100"/>
          <a:sy n="108" d="100"/>
        </p:scale>
        <p:origin x="342" y="102"/>
      </p:cViewPr>
      <p:guideLst/>
    </p:cSldViewPr>
  </p:slideViewPr>
  <p:outlineViewPr>
    <p:cViewPr>
      <p:scale>
        <a:sx n="33" d="100"/>
        <a:sy n="33" d="100"/>
      </p:scale>
      <p:origin x="0" y="-38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A0B0-2BF8-4730-A124-39CC6A2246B8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EDA2-4B4F-471D-852B-E62EAC8F0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02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3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4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41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831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7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DA2-4B4F-471D-852B-E62EAC8F08D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9ABF3-78E7-004B-A6EE-9CCBFA03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122FA-BE37-C34C-A4B0-0900CE1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81" y="1122363"/>
            <a:ext cx="47511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499B-0211-AB45-AECA-21BABC48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9481" y="3602038"/>
            <a:ext cx="47511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D908-E3E8-0640-93A0-02E2AB22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74B9-7E9B-394E-8A15-9C26A38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4A08-50B7-214D-943F-44FDCC3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38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518B-EA1D-BC4C-965A-9EBF6FBC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2D11-1711-4F46-8210-147E3FED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15964-9458-464E-810C-A385D8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15EF-7253-3A40-BF60-B5C1576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2ABE-A24E-3542-83EA-89D5646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40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E3245-026E-3540-BE94-28F69D0D8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D9037-9082-074F-87EC-F363C63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ACCB-7D80-E741-8364-EB091963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80E5-5DBB-4544-B70C-24F5987C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C48D-C216-E647-A553-76DE434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0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AF0-E921-1D45-B531-FB8679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0B54-6B3D-9248-A4AF-B755FC8B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AD02-7F41-AF4B-BEEA-2284D2AC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1FC1-5B42-F544-94EC-73A2448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E684-D6CF-314B-9E6E-F6774ABB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62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72B3-8E97-6C47-9136-D4AB29AF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6BC22-CB6F-6040-AF4E-323DD42C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186C-8926-DA4B-8DF1-B346F444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7E75-57B6-9B4C-B136-97BA32F8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BF77-5419-7547-AEF1-957A938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7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7F5F-9999-6E4A-BCC3-F6A1B22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94B-6918-8B46-9149-56EA93C3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EDBD6-23FC-284A-9C37-85E3CE1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7CE1-0DD1-464C-BA34-2A139A45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CA66-DA5E-C34D-BE38-A4B7006F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B49-39F0-FA45-9F33-87BB57A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15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9016-6E47-8C4B-BFF6-FACB06D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418D-B93E-6240-9545-74237850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0BFE-2177-1248-AA87-D717FB0A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AB59-8042-554B-B0CE-2C0E0B96D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24583-3BF4-E846-864F-950ECEC9E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15CBA-478F-3743-A61E-92F580E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9393E-EA12-F646-9546-33F2F22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C1F7E-5028-EF42-876C-1A17256F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30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E1A-68CB-5B49-A77E-95702A45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EEBC2-E376-144E-AE9B-55605B89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7DE2-D237-FA4C-A26B-54A263E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B258-79C1-2148-AB56-F49C6CB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1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D40B5-465B-8748-8E35-C60DD25E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223FB-9A95-6A41-9157-72548419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5C6B-870C-C64B-8DDF-B98ED70A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36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8931-333A-D34D-97F9-5EC07F08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2371-DF94-3C41-BA52-A487768D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CB064-E95C-2D46-9124-4A2CE9EB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14C93-6777-0746-93E1-0B3485B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0297-A21E-F34F-A439-7448C67B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CC7E-B773-0045-8B84-DD5E47B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12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F380-B92A-014F-ADD0-3073C8C2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4FA56-BEC7-5746-BB03-40DB1FBA8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D955-479A-4E48-98F3-A7CA20DE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876B-DB49-1F48-8B12-70BE6B09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82E1-8C5B-0B49-9D6E-B4540706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5B26-3FDB-EF45-A2A1-5229E6EF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06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FAA12C-9BA6-B84D-88E4-1514AABAE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FC840-CE27-684B-8DA3-A10FC13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B49A-DBC2-6846-8477-27022D7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9A9-9873-304E-93B2-531249C7F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D6A6-4356-4D81-B54E-58B1C46B2DFF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53B5-BBAE-E34A-8F3B-3A5E5F92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38DA-786F-CE45-B554-E9F9A01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8E6F1-254C-4B4E-A05B-88B236F76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8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A0E8-2828-644E-8A30-AB09913FE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5719" y="2321047"/>
            <a:ext cx="5533902" cy="2387600"/>
          </a:xfrm>
        </p:spPr>
        <p:txBody>
          <a:bodyPr>
            <a:noAutofit/>
          </a:bodyPr>
          <a:lstStyle/>
          <a:p>
            <a:r>
              <a:rPr lang="ru-RU" sz="4400" b="1" i="1" dirty="0"/>
              <a:t>Проектная работа </a:t>
            </a:r>
            <a:br>
              <a:rPr lang="ru-RU" sz="4400" b="1" i="1" dirty="0"/>
            </a:br>
            <a:r>
              <a:rPr lang="ru-RU" sz="4400" b="1" i="1" dirty="0"/>
              <a:t>по теме:</a:t>
            </a:r>
            <a:br>
              <a:rPr lang="ru-RU" sz="4400" b="1" i="1" dirty="0"/>
            </a:br>
            <a:r>
              <a:rPr lang="ru-RU" sz="3600" b="1" dirty="0">
                <a:solidFill>
                  <a:srgbClr val="18A3B2"/>
                </a:solidFill>
              </a:rPr>
              <a:t>«Создание виртуального помощника </a:t>
            </a:r>
            <a:br>
              <a:rPr lang="ru-RU" sz="3600" b="1" dirty="0">
                <a:solidFill>
                  <a:srgbClr val="18A3B2"/>
                </a:solidFill>
              </a:rPr>
            </a:br>
            <a:r>
              <a:rPr lang="ru-RU" sz="3600" b="1" dirty="0">
                <a:solidFill>
                  <a:srgbClr val="18A3B2"/>
                </a:solidFill>
              </a:rPr>
              <a:t>по школьному расписанию </a:t>
            </a:r>
            <a:br>
              <a:rPr lang="ru-RU" sz="3600" b="1" dirty="0">
                <a:solidFill>
                  <a:srgbClr val="18A3B2"/>
                </a:solidFill>
              </a:rPr>
            </a:br>
            <a:r>
              <a:rPr lang="ru-RU" sz="3600" b="1" dirty="0">
                <a:solidFill>
                  <a:srgbClr val="18A3B2"/>
                </a:solidFill>
              </a:rPr>
              <a:t>(чат-бота в Telegram)»</a:t>
            </a:r>
            <a:endParaRPr lang="x-none" sz="4400" b="1" dirty="0">
              <a:solidFill>
                <a:srgbClr val="18A3B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0E1A8-F9FB-6D4C-B5A5-97F78F19F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3102" y="5135979"/>
            <a:ext cx="6096519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atin typeface="+mj-lt"/>
              </a:rPr>
              <a:t>Выполнил:</a:t>
            </a:r>
            <a:br>
              <a:rPr lang="ru-RU" sz="1800" dirty="0">
                <a:latin typeface="+mj-lt"/>
              </a:rPr>
            </a:br>
            <a:r>
              <a:rPr lang="ru-RU" sz="1800" dirty="0">
                <a:latin typeface="+mj-lt"/>
              </a:rPr>
              <a:t>Попов Максим Александрович,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+mj-lt"/>
              </a:rPr>
              <a:t>обучающийся 10А класса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latin typeface="+mj-lt"/>
              </a:rPr>
              <a:t>Руководитель: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+mj-lt"/>
              </a:rPr>
              <a:t>Ивченко Ирина Дмитриевна,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+mj-lt"/>
              </a:rPr>
              <a:t>учитель информатики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55719" y="13699"/>
            <a:ext cx="5154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МУНИЦИПАЛЬНОЕ АВТОНОМНОЕ ОБЩЕОБРАЗОВАТЕЛЬНОЕ УЧРЕЖДЕНИЕ </a:t>
            </a:r>
          </a:p>
          <a:p>
            <a:pPr algn="ctr"/>
            <a:r>
              <a:rPr lang="ru-RU" dirty="0">
                <a:latin typeface="+mj-lt"/>
              </a:rPr>
              <a:t>«Школа №17 города Белогорск»</a:t>
            </a:r>
          </a:p>
        </p:txBody>
      </p:sp>
    </p:spTree>
    <p:extLst>
      <p:ext uri="{BB962C8B-B14F-4D97-AF65-F5344CB8AC3E}">
        <p14:creationId xmlns:p14="http://schemas.microsoft.com/office/powerpoint/2010/main" val="381659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5141259" cy="5037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1. Подключение зависимостей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C91BAF-6DFB-4717-9BFF-3D718E11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7" y="1136276"/>
            <a:ext cx="4574290" cy="4585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91CB0-EF64-40C7-A3E4-C24632B8277E}"/>
              </a:ext>
            </a:extLst>
          </p:cNvPr>
          <p:cNvSpPr txBox="1"/>
          <p:nvPr/>
        </p:nvSpPr>
        <p:spPr>
          <a:xfrm>
            <a:off x="838200" y="1764349"/>
            <a:ext cx="41224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Использовано </a:t>
            </a:r>
            <a:r>
              <a:rPr lang="ru-RU" sz="2400" dirty="0">
                <a:solidFill>
                  <a:srgbClr val="FF0000"/>
                </a:solidFill>
              </a:rPr>
              <a:t>3</a:t>
            </a:r>
            <a:r>
              <a:rPr lang="ru-RU" sz="2400" dirty="0"/>
              <a:t> библиотеки</a:t>
            </a:r>
          </a:p>
        </p:txBody>
      </p:sp>
      <p:cxnSp>
        <p:nvCxnSpPr>
          <p:cNvPr id="18" name="Соединитель: изогнутый 17">
            <a:extLst>
              <a:ext uri="{FF2B5EF4-FFF2-40B4-BE49-F238E27FC236}">
                <a16:creationId xmlns:a16="http://schemas.microsoft.com/office/drawing/2014/main" id="{BE51CB97-3CD5-4FCF-BC91-730CFC9484D0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421566" y="703858"/>
            <a:ext cx="1043818" cy="4088130"/>
          </a:xfrm>
          <a:prstGeom prst="curvedConnector2">
            <a:avLst/>
          </a:prstGeom>
          <a:ln w="25400">
            <a:solidFill>
              <a:schemeClr val="tx1"/>
            </a:solidFill>
            <a:round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изогнутый 40">
            <a:extLst>
              <a:ext uri="{FF2B5EF4-FFF2-40B4-BE49-F238E27FC236}">
                <a16:creationId xmlns:a16="http://schemas.microsoft.com/office/drawing/2014/main" id="{D246BEC9-56D6-4DA5-A918-59FDF785403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960620" y="1995182"/>
            <a:ext cx="2106930" cy="399478"/>
          </a:xfrm>
          <a:prstGeom prst="curved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AED4CFA-425C-4222-BA9C-7C6CDE4A0A24}"/>
              </a:ext>
            </a:extLst>
          </p:cNvPr>
          <p:cNvSpPr txBox="1"/>
          <p:nvPr/>
        </p:nvSpPr>
        <p:spPr>
          <a:xfrm>
            <a:off x="838200" y="3731498"/>
            <a:ext cx="41224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Использовано </a:t>
            </a:r>
            <a:r>
              <a:rPr lang="ru-RU" sz="2400" b="1" dirty="0">
                <a:solidFill>
                  <a:srgbClr val="FF0000"/>
                </a:solidFill>
              </a:rPr>
              <a:t>7</a:t>
            </a:r>
            <a:r>
              <a:rPr lang="ru-RU" sz="2400" dirty="0"/>
              <a:t> дополнительных файлов</a:t>
            </a:r>
          </a:p>
        </p:txBody>
      </p:sp>
      <p:cxnSp>
        <p:nvCxnSpPr>
          <p:cNvPr id="47" name="Соединитель: изогнутый 46">
            <a:extLst>
              <a:ext uri="{FF2B5EF4-FFF2-40B4-BE49-F238E27FC236}">
                <a16:creationId xmlns:a16="http://schemas.microsoft.com/office/drawing/2014/main" id="{885F8F0A-C31E-493B-8D4F-3D6100C1C02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60620" y="3731499"/>
            <a:ext cx="2106930" cy="415498"/>
          </a:xfrm>
          <a:prstGeom prst="curved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изогнутый 49">
            <a:extLst>
              <a:ext uri="{FF2B5EF4-FFF2-40B4-BE49-F238E27FC236}">
                <a16:creationId xmlns:a16="http://schemas.microsoft.com/office/drawing/2014/main" id="{E7114495-951F-4B56-9E71-6DDC742B976E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4694517" y="2767388"/>
            <a:ext cx="577924" cy="4168138"/>
          </a:xfrm>
          <a:prstGeom prst="curved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20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5141259" cy="5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2. Подключение зависимостей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45F374-3626-472D-A53E-444CBDE6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76" y="1810870"/>
            <a:ext cx="3568204" cy="4955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DF65C542-0BDA-4A01-9B97-01425A21B884}"/>
              </a:ext>
            </a:extLst>
          </p:cNvPr>
          <p:cNvSpPr/>
          <p:nvPr/>
        </p:nvSpPr>
        <p:spPr>
          <a:xfrm>
            <a:off x="4786661" y="585834"/>
            <a:ext cx="6567139" cy="6180091"/>
          </a:xfrm>
          <a:custGeom>
            <a:avLst/>
            <a:gdLst>
              <a:gd name="connsiteX0" fmla="*/ 0 w 6567139"/>
              <a:gd name="connsiteY0" fmla="*/ 4575299 h 6180091"/>
              <a:gd name="connsiteX1" fmla="*/ 1703070 w 6567139"/>
              <a:gd name="connsiteY1" fmla="*/ 5295389 h 6180091"/>
              <a:gd name="connsiteX2" fmla="*/ 3177540 w 6567139"/>
              <a:gd name="connsiteY2" fmla="*/ 6106919 h 6180091"/>
              <a:gd name="connsiteX3" fmla="*/ 6046470 w 6567139"/>
              <a:gd name="connsiteY3" fmla="*/ 5912609 h 6180091"/>
              <a:gd name="connsiteX4" fmla="*/ 6400800 w 6567139"/>
              <a:gd name="connsiteY4" fmla="*/ 4083809 h 6180091"/>
              <a:gd name="connsiteX5" fmla="*/ 4183380 w 6567139"/>
              <a:gd name="connsiteY5" fmla="*/ 4552439 h 6180091"/>
              <a:gd name="connsiteX6" fmla="*/ 2868930 w 6567139"/>
              <a:gd name="connsiteY6" fmla="*/ 5695439 h 6180091"/>
              <a:gd name="connsiteX7" fmla="*/ 1120140 w 6567139"/>
              <a:gd name="connsiteY7" fmla="*/ 5718299 h 6180091"/>
              <a:gd name="connsiteX8" fmla="*/ 262890 w 6567139"/>
              <a:gd name="connsiteY8" fmla="*/ 3386579 h 6180091"/>
              <a:gd name="connsiteX9" fmla="*/ 1188720 w 6567139"/>
              <a:gd name="connsiteY9" fmla="*/ 723389 h 6180091"/>
              <a:gd name="connsiteX10" fmla="*/ 3863340 w 6567139"/>
              <a:gd name="connsiteY10" fmla="*/ 3299 h 6180091"/>
              <a:gd name="connsiteX11" fmla="*/ 5109210 w 6567139"/>
              <a:gd name="connsiteY11" fmla="*/ 483359 h 6180091"/>
              <a:gd name="connsiteX12" fmla="*/ 4926330 w 6567139"/>
              <a:gd name="connsiteY12" fmla="*/ 1123439 h 6180091"/>
              <a:gd name="connsiteX13" fmla="*/ 4069080 w 6567139"/>
              <a:gd name="connsiteY13" fmla="*/ 929129 h 6180091"/>
              <a:gd name="connsiteX14" fmla="*/ 3303270 w 6567139"/>
              <a:gd name="connsiteY14" fmla="*/ 380489 h 6180091"/>
              <a:gd name="connsiteX15" fmla="*/ 2880360 w 6567139"/>
              <a:gd name="connsiteY15" fmla="*/ 1066289 h 6180091"/>
              <a:gd name="connsiteX16" fmla="*/ 3817620 w 6567139"/>
              <a:gd name="connsiteY16" fmla="*/ 1352039 h 618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67139" h="6180091">
                <a:moveTo>
                  <a:pt x="0" y="4575299"/>
                </a:moveTo>
                <a:cubicBezTo>
                  <a:pt x="586740" y="4807709"/>
                  <a:pt x="1173480" y="5040119"/>
                  <a:pt x="1703070" y="5295389"/>
                </a:cubicBezTo>
                <a:cubicBezTo>
                  <a:pt x="2232660" y="5550659"/>
                  <a:pt x="2453640" y="6004049"/>
                  <a:pt x="3177540" y="6106919"/>
                </a:cubicBezTo>
                <a:cubicBezTo>
                  <a:pt x="3901440" y="6209789"/>
                  <a:pt x="5509260" y="6249794"/>
                  <a:pt x="6046470" y="5912609"/>
                </a:cubicBezTo>
                <a:cubicBezTo>
                  <a:pt x="6583680" y="5575424"/>
                  <a:pt x="6711315" y="4310504"/>
                  <a:pt x="6400800" y="4083809"/>
                </a:cubicBezTo>
                <a:cubicBezTo>
                  <a:pt x="6090285" y="3857114"/>
                  <a:pt x="4772025" y="4283834"/>
                  <a:pt x="4183380" y="4552439"/>
                </a:cubicBezTo>
                <a:cubicBezTo>
                  <a:pt x="3594735" y="4821044"/>
                  <a:pt x="3379470" y="5501129"/>
                  <a:pt x="2868930" y="5695439"/>
                </a:cubicBezTo>
                <a:cubicBezTo>
                  <a:pt x="2358390" y="5889749"/>
                  <a:pt x="1554480" y="6103109"/>
                  <a:pt x="1120140" y="5718299"/>
                </a:cubicBezTo>
                <a:cubicBezTo>
                  <a:pt x="685800" y="5333489"/>
                  <a:pt x="251460" y="4219064"/>
                  <a:pt x="262890" y="3386579"/>
                </a:cubicBezTo>
                <a:cubicBezTo>
                  <a:pt x="274320" y="2554094"/>
                  <a:pt x="588645" y="1287269"/>
                  <a:pt x="1188720" y="723389"/>
                </a:cubicBezTo>
                <a:cubicBezTo>
                  <a:pt x="1788795" y="159509"/>
                  <a:pt x="3209925" y="43304"/>
                  <a:pt x="3863340" y="3299"/>
                </a:cubicBezTo>
                <a:cubicBezTo>
                  <a:pt x="4516755" y="-36706"/>
                  <a:pt x="4932045" y="296669"/>
                  <a:pt x="5109210" y="483359"/>
                </a:cubicBezTo>
                <a:cubicBezTo>
                  <a:pt x="5286375" y="670049"/>
                  <a:pt x="5099685" y="1049144"/>
                  <a:pt x="4926330" y="1123439"/>
                </a:cubicBezTo>
                <a:cubicBezTo>
                  <a:pt x="4752975" y="1197734"/>
                  <a:pt x="4339590" y="1052954"/>
                  <a:pt x="4069080" y="929129"/>
                </a:cubicBezTo>
                <a:cubicBezTo>
                  <a:pt x="3798570" y="805304"/>
                  <a:pt x="3501390" y="357629"/>
                  <a:pt x="3303270" y="380489"/>
                </a:cubicBezTo>
                <a:cubicBezTo>
                  <a:pt x="3105150" y="403349"/>
                  <a:pt x="2794635" y="904364"/>
                  <a:pt x="2880360" y="1066289"/>
                </a:cubicBezTo>
                <a:cubicBezTo>
                  <a:pt x="2966085" y="1228214"/>
                  <a:pt x="3629025" y="1239644"/>
                  <a:pt x="3817620" y="135203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02304FB-4950-4ECC-9EB9-9E12E6B0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74" y="1970412"/>
            <a:ext cx="60293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1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5141259" cy="5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3. Пользовательский интерфейс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838200" y="2001404"/>
            <a:ext cx="3532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Получилось почти как обычное приложение, но ничего не нужно скачивать - одним словом, удобно.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51967A0-393B-4D44-80B0-1C9367951B6E}"/>
              </a:ext>
            </a:extLst>
          </p:cNvPr>
          <p:cNvGrpSpPr/>
          <p:nvPr/>
        </p:nvGrpSpPr>
        <p:grpSpPr>
          <a:xfrm>
            <a:off x="1250577" y="779244"/>
            <a:ext cx="10457325" cy="5876872"/>
            <a:chOff x="1250577" y="779244"/>
            <a:chExt cx="10457325" cy="5876872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7AED0F2-0CF5-426B-A50E-4758381C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115" y="1629930"/>
              <a:ext cx="6149787" cy="2867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0E9F7ECA-5446-40F0-826F-A250B9305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9" t="7180" r="1949"/>
            <a:stretch/>
          </p:blipFill>
          <p:spPr>
            <a:xfrm>
              <a:off x="1250577" y="5052725"/>
              <a:ext cx="3917576" cy="1149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771BA1-7959-439D-9262-F8D39BDA558B}"/>
                </a:ext>
              </a:extLst>
            </p:cNvPr>
            <p:cNvSpPr txBox="1"/>
            <p:nvPr/>
          </p:nvSpPr>
          <p:spPr>
            <a:xfrm>
              <a:off x="6693288" y="4626077"/>
              <a:ext cx="387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Загадочное появление кнопок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3DF6B0-83F3-4719-BFC4-6F3991BC37B5}"/>
                </a:ext>
              </a:extLst>
            </p:cNvPr>
            <p:cNvSpPr txBox="1"/>
            <p:nvPr/>
          </p:nvSpPr>
          <p:spPr>
            <a:xfrm>
              <a:off x="1269645" y="6286784"/>
              <a:ext cx="387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Загадочно появившиеся кнопки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847C3E8F-BB75-4519-95E4-EE1DB56AABB1}"/>
                </a:ext>
              </a:extLst>
            </p:cNvPr>
            <p:cNvSpPr/>
            <p:nvPr/>
          </p:nvSpPr>
          <p:spPr>
            <a:xfrm>
              <a:off x="3209365" y="779244"/>
              <a:ext cx="5433421" cy="4285815"/>
            </a:xfrm>
            <a:custGeom>
              <a:avLst/>
              <a:gdLst>
                <a:gd name="connsiteX0" fmla="*/ 5271247 w 5433421"/>
                <a:gd name="connsiteY0" fmla="*/ 861297 h 4285815"/>
                <a:gd name="connsiteX1" fmla="*/ 5271247 w 5433421"/>
                <a:gd name="connsiteY1" fmla="*/ 224803 h 4285815"/>
                <a:gd name="connsiteX2" fmla="*/ 3585882 w 5433421"/>
                <a:gd name="connsiteY2" fmla="*/ 9650 h 4285815"/>
                <a:gd name="connsiteX3" fmla="*/ 2958353 w 5433421"/>
                <a:gd name="connsiteY3" fmla="*/ 493744 h 4285815"/>
                <a:gd name="connsiteX4" fmla="*/ 2411506 w 5433421"/>
                <a:gd name="connsiteY4" fmla="*/ 726827 h 4285815"/>
                <a:gd name="connsiteX5" fmla="*/ 1757082 w 5433421"/>
                <a:gd name="connsiteY5" fmla="*/ 834403 h 4285815"/>
                <a:gd name="connsiteX6" fmla="*/ 1353670 w 5433421"/>
                <a:gd name="connsiteY6" fmla="*/ 1345391 h 4285815"/>
                <a:gd name="connsiteX7" fmla="*/ 1264023 w 5433421"/>
                <a:gd name="connsiteY7" fmla="*/ 3012827 h 4285815"/>
                <a:gd name="connsiteX8" fmla="*/ 197223 w 5433421"/>
                <a:gd name="connsiteY8" fmla="*/ 3631391 h 4285815"/>
                <a:gd name="connsiteX9" fmla="*/ 0 w 5433421"/>
                <a:gd name="connsiteY9" fmla="*/ 4285815 h 428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3421" h="4285815">
                  <a:moveTo>
                    <a:pt x="5271247" y="861297"/>
                  </a:moveTo>
                  <a:cubicBezTo>
                    <a:pt x="5411694" y="614020"/>
                    <a:pt x="5552141" y="366744"/>
                    <a:pt x="5271247" y="224803"/>
                  </a:cubicBezTo>
                  <a:cubicBezTo>
                    <a:pt x="4990353" y="82862"/>
                    <a:pt x="3971364" y="-35173"/>
                    <a:pt x="3585882" y="9650"/>
                  </a:cubicBezTo>
                  <a:cubicBezTo>
                    <a:pt x="3200400" y="54473"/>
                    <a:pt x="3154082" y="374215"/>
                    <a:pt x="2958353" y="493744"/>
                  </a:cubicBezTo>
                  <a:cubicBezTo>
                    <a:pt x="2762624" y="613273"/>
                    <a:pt x="2611718" y="670050"/>
                    <a:pt x="2411506" y="726827"/>
                  </a:cubicBezTo>
                  <a:cubicBezTo>
                    <a:pt x="2211294" y="783603"/>
                    <a:pt x="1933388" y="731309"/>
                    <a:pt x="1757082" y="834403"/>
                  </a:cubicBezTo>
                  <a:cubicBezTo>
                    <a:pt x="1580776" y="937497"/>
                    <a:pt x="1435846" y="982320"/>
                    <a:pt x="1353670" y="1345391"/>
                  </a:cubicBezTo>
                  <a:cubicBezTo>
                    <a:pt x="1271494" y="1708462"/>
                    <a:pt x="1456764" y="2631827"/>
                    <a:pt x="1264023" y="3012827"/>
                  </a:cubicBezTo>
                  <a:cubicBezTo>
                    <a:pt x="1071282" y="3393827"/>
                    <a:pt x="407893" y="3419226"/>
                    <a:pt x="197223" y="3631391"/>
                  </a:cubicBezTo>
                  <a:cubicBezTo>
                    <a:pt x="-13448" y="3843556"/>
                    <a:pt x="31376" y="4161803"/>
                    <a:pt x="0" y="42858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51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5141259" cy="5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Полное расписание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838200" y="2001404"/>
            <a:ext cx="3532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Получилось почти как обычное приложение, но ничего не нужно скачивать - одним словом, удобно.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7C4CAA8-69DC-437C-B46E-A254015776FC}"/>
              </a:ext>
            </a:extLst>
          </p:cNvPr>
          <p:cNvGrpSpPr/>
          <p:nvPr/>
        </p:nvGrpSpPr>
        <p:grpSpPr>
          <a:xfrm>
            <a:off x="1250577" y="779244"/>
            <a:ext cx="10457325" cy="5876872"/>
            <a:chOff x="1250577" y="779244"/>
            <a:chExt cx="10457325" cy="5876872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31D58AB-DD4A-4D01-92D3-F322413A2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115" y="1629930"/>
              <a:ext cx="6149787" cy="2867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0056CD22-75C6-4B7D-93C1-67871D16F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9" t="7180" r="1949"/>
            <a:stretch/>
          </p:blipFill>
          <p:spPr>
            <a:xfrm>
              <a:off x="1250577" y="5052725"/>
              <a:ext cx="3917576" cy="1149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9246D-1F20-41B4-825E-D56158501F01}"/>
                </a:ext>
              </a:extLst>
            </p:cNvPr>
            <p:cNvSpPr txBox="1"/>
            <p:nvPr/>
          </p:nvSpPr>
          <p:spPr>
            <a:xfrm>
              <a:off x="6693288" y="4626077"/>
              <a:ext cx="387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Загадочное появление кнопок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DA4E65-963A-4D3F-AA9D-CAC73A9E5D49}"/>
                </a:ext>
              </a:extLst>
            </p:cNvPr>
            <p:cNvSpPr txBox="1"/>
            <p:nvPr/>
          </p:nvSpPr>
          <p:spPr>
            <a:xfrm>
              <a:off x="1269645" y="6286784"/>
              <a:ext cx="387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Загадочно появившиеся кнопки</a:t>
              </a:r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9E881D57-434B-4470-AD18-0B1B3C31F035}"/>
                </a:ext>
              </a:extLst>
            </p:cNvPr>
            <p:cNvSpPr/>
            <p:nvPr/>
          </p:nvSpPr>
          <p:spPr>
            <a:xfrm>
              <a:off x="3209365" y="779244"/>
              <a:ext cx="5433421" cy="4285815"/>
            </a:xfrm>
            <a:custGeom>
              <a:avLst/>
              <a:gdLst>
                <a:gd name="connsiteX0" fmla="*/ 5271247 w 5433421"/>
                <a:gd name="connsiteY0" fmla="*/ 861297 h 4285815"/>
                <a:gd name="connsiteX1" fmla="*/ 5271247 w 5433421"/>
                <a:gd name="connsiteY1" fmla="*/ 224803 h 4285815"/>
                <a:gd name="connsiteX2" fmla="*/ 3585882 w 5433421"/>
                <a:gd name="connsiteY2" fmla="*/ 9650 h 4285815"/>
                <a:gd name="connsiteX3" fmla="*/ 2958353 w 5433421"/>
                <a:gd name="connsiteY3" fmla="*/ 493744 h 4285815"/>
                <a:gd name="connsiteX4" fmla="*/ 2411506 w 5433421"/>
                <a:gd name="connsiteY4" fmla="*/ 726827 h 4285815"/>
                <a:gd name="connsiteX5" fmla="*/ 1757082 w 5433421"/>
                <a:gd name="connsiteY5" fmla="*/ 834403 h 4285815"/>
                <a:gd name="connsiteX6" fmla="*/ 1353670 w 5433421"/>
                <a:gd name="connsiteY6" fmla="*/ 1345391 h 4285815"/>
                <a:gd name="connsiteX7" fmla="*/ 1264023 w 5433421"/>
                <a:gd name="connsiteY7" fmla="*/ 3012827 h 4285815"/>
                <a:gd name="connsiteX8" fmla="*/ 197223 w 5433421"/>
                <a:gd name="connsiteY8" fmla="*/ 3631391 h 4285815"/>
                <a:gd name="connsiteX9" fmla="*/ 0 w 5433421"/>
                <a:gd name="connsiteY9" fmla="*/ 4285815 h 428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3421" h="4285815">
                  <a:moveTo>
                    <a:pt x="5271247" y="861297"/>
                  </a:moveTo>
                  <a:cubicBezTo>
                    <a:pt x="5411694" y="614020"/>
                    <a:pt x="5552141" y="366744"/>
                    <a:pt x="5271247" y="224803"/>
                  </a:cubicBezTo>
                  <a:cubicBezTo>
                    <a:pt x="4990353" y="82862"/>
                    <a:pt x="3971364" y="-35173"/>
                    <a:pt x="3585882" y="9650"/>
                  </a:cubicBezTo>
                  <a:cubicBezTo>
                    <a:pt x="3200400" y="54473"/>
                    <a:pt x="3154082" y="374215"/>
                    <a:pt x="2958353" y="493744"/>
                  </a:cubicBezTo>
                  <a:cubicBezTo>
                    <a:pt x="2762624" y="613273"/>
                    <a:pt x="2611718" y="670050"/>
                    <a:pt x="2411506" y="726827"/>
                  </a:cubicBezTo>
                  <a:cubicBezTo>
                    <a:pt x="2211294" y="783603"/>
                    <a:pt x="1933388" y="731309"/>
                    <a:pt x="1757082" y="834403"/>
                  </a:cubicBezTo>
                  <a:cubicBezTo>
                    <a:pt x="1580776" y="937497"/>
                    <a:pt x="1435846" y="982320"/>
                    <a:pt x="1353670" y="1345391"/>
                  </a:cubicBezTo>
                  <a:cubicBezTo>
                    <a:pt x="1271494" y="1708462"/>
                    <a:pt x="1456764" y="2631827"/>
                    <a:pt x="1264023" y="3012827"/>
                  </a:cubicBezTo>
                  <a:cubicBezTo>
                    <a:pt x="1071282" y="3393827"/>
                    <a:pt x="407893" y="3419226"/>
                    <a:pt x="197223" y="3631391"/>
                  </a:cubicBezTo>
                  <a:cubicBezTo>
                    <a:pt x="-13448" y="3843556"/>
                    <a:pt x="31376" y="4161803"/>
                    <a:pt x="0" y="428581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2555933-8D64-418B-97C8-FE51BAD16F62}"/>
              </a:ext>
            </a:extLst>
          </p:cNvPr>
          <p:cNvGrpSpPr/>
          <p:nvPr/>
        </p:nvGrpSpPr>
        <p:grpSpPr>
          <a:xfrm>
            <a:off x="5242927" y="1147725"/>
            <a:ext cx="6092257" cy="4712747"/>
            <a:chOff x="5242927" y="1147725"/>
            <a:chExt cx="6092257" cy="4712747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D3D456E-5E4E-45E9-99C0-1EE930DB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927" y="2513960"/>
              <a:ext cx="4974917" cy="3346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1B8E6E43-50BF-4146-8B23-6CFFD3043641}"/>
                </a:ext>
              </a:extLst>
            </p:cNvPr>
            <p:cNvSpPr/>
            <p:nvPr/>
          </p:nvSpPr>
          <p:spPr>
            <a:xfrm>
              <a:off x="6673154" y="1147725"/>
              <a:ext cx="4662030" cy="2901761"/>
            </a:xfrm>
            <a:custGeom>
              <a:avLst/>
              <a:gdLst>
                <a:gd name="connsiteX0" fmla="*/ 656560 w 4662030"/>
                <a:gd name="connsiteY0" fmla="*/ 27932 h 2901761"/>
                <a:gd name="connsiteX1" fmla="*/ 583989 w 4662030"/>
                <a:gd name="connsiteY1" fmla="*/ 27932 h 2901761"/>
                <a:gd name="connsiteX2" fmla="*/ 90503 w 4662030"/>
                <a:gd name="connsiteY2" fmla="*/ 318218 h 2901761"/>
                <a:gd name="connsiteX3" fmla="*/ 163075 w 4662030"/>
                <a:gd name="connsiteY3" fmla="*/ 1000389 h 2901761"/>
                <a:gd name="connsiteX4" fmla="*/ 1687075 w 4662030"/>
                <a:gd name="connsiteY4" fmla="*/ 1305189 h 2901761"/>
                <a:gd name="connsiteX5" fmla="*/ 3298160 w 4662030"/>
                <a:gd name="connsiteY5" fmla="*/ 1232618 h 2901761"/>
                <a:gd name="connsiteX6" fmla="*/ 4531875 w 4662030"/>
                <a:gd name="connsiteY6" fmla="*/ 1580961 h 2901761"/>
                <a:gd name="connsiteX7" fmla="*/ 4517360 w 4662030"/>
                <a:gd name="connsiteY7" fmla="*/ 2538904 h 2901761"/>
                <a:gd name="connsiteX8" fmla="*/ 3573932 w 4662030"/>
                <a:gd name="connsiteY8" fmla="*/ 2901761 h 290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2030" h="2901761">
                  <a:moveTo>
                    <a:pt x="656560" y="27932"/>
                  </a:moveTo>
                  <a:cubicBezTo>
                    <a:pt x="667446" y="3741"/>
                    <a:pt x="678332" y="-20449"/>
                    <a:pt x="583989" y="27932"/>
                  </a:cubicBezTo>
                  <a:cubicBezTo>
                    <a:pt x="489646" y="76313"/>
                    <a:pt x="160655" y="156142"/>
                    <a:pt x="90503" y="318218"/>
                  </a:cubicBezTo>
                  <a:cubicBezTo>
                    <a:pt x="20351" y="480294"/>
                    <a:pt x="-103020" y="835894"/>
                    <a:pt x="163075" y="1000389"/>
                  </a:cubicBezTo>
                  <a:cubicBezTo>
                    <a:pt x="429170" y="1164884"/>
                    <a:pt x="1164561" y="1266484"/>
                    <a:pt x="1687075" y="1305189"/>
                  </a:cubicBezTo>
                  <a:cubicBezTo>
                    <a:pt x="2209589" y="1343894"/>
                    <a:pt x="2824027" y="1186656"/>
                    <a:pt x="3298160" y="1232618"/>
                  </a:cubicBezTo>
                  <a:cubicBezTo>
                    <a:pt x="3772293" y="1278580"/>
                    <a:pt x="4328675" y="1363247"/>
                    <a:pt x="4531875" y="1580961"/>
                  </a:cubicBezTo>
                  <a:cubicBezTo>
                    <a:pt x="4735075" y="1798675"/>
                    <a:pt x="4677017" y="2318771"/>
                    <a:pt x="4517360" y="2538904"/>
                  </a:cubicBezTo>
                  <a:cubicBezTo>
                    <a:pt x="4357703" y="2759037"/>
                    <a:pt x="3743265" y="2838866"/>
                    <a:pt x="3573932" y="290176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4E1EB74-3B2A-4316-B94D-736097781C69}"/>
              </a:ext>
            </a:extLst>
          </p:cNvPr>
          <p:cNvGrpSpPr/>
          <p:nvPr/>
        </p:nvGrpSpPr>
        <p:grpSpPr>
          <a:xfrm>
            <a:off x="6277313" y="749430"/>
            <a:ext cx="4174724" cy="5722020"/>
            <a:chOff x="6277313" y="749430"/>
            <a:chExt cx="4174724" cy="5722020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982FFDEF-9733-425A-AF37-88ADD1CA4082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277313" y="2880525"/>
              <a:ext cx="3914775" cy="35909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3B50D7A4-72B3-4561-B570-8984077C3965}"/>
                </a:ext>
              </a:extLst>
            </p:cNvPr>
            <p:cNvSpPr/>
            <p:nvPr/>
          </p:nvSpPr>
          <p:spPr>
            <a:xfrm>
              <a:off x="6791374" y="749430"/>
              <a:ext cx="3660663" cy="3300056"/>
            </a:xfrm>
            <a:custGeom>
              <a:avLst/>
              <a:gdLst>
                <a:gd name="connsiteX0" fmla="*/ 2904169 w 3660663"/>
                <a:gd name="connsiteY0" fmla="*/ 252056 h 3300056"/>
                <a:gd name="connsiteX1" fmla="*/ 2700969 w 3660663"/>
                <a:gd name="connsiteY1" fmla="*/ 106913 h 3300056"/>
                <a:gd name="connsiteX2" fmla="*/ 1191483 w 3660663"/>
                <a:gd name="connsiteY2" fmla="*/ 19827 h 3300056"/>
                <a:gd name="connsiteX3" fmla="*/ 291597 w 3660663"/>
                <a:gd name="connsiteY3" fmla="*/ 498799 h 3300056"/>
                <a:gd name="connsiteX4" fmla="*/ 1312 w 3660663"/>
                <a:gd name="connsiteY4" fmla="*/ 1340627 h 3300056"/>
                <a:gd name="connsiteX5" fmla="*/ 378683 w 3660663"/>
                <a:gd name="connsiteY5" fmla="*/ 2095370 h 3300056"/>
                <a:gd name="connsiteX6" fmla="*/ 1467255 w 3660663"/>
                <a:gd name="connsiteY6" fmla="*/ 2559827 h 3300056"/>
                <a:gd name="connsiteX7" fmla="*/ 3121883 w 3660663"/>
                <a:gd name="connsiteY7" fmla="*/ 2516284 h 3300056"/>
                <a:gd name="connsiteX8" fmla="*/ 3615369 w 3660663"/>
                <a:gd name="connsiteY8" fmla="*/ 2792056 h 3300056"/>
                <a:gd name="connsiteX9" fmla="*/ 3615369 w 3660663"/>
                <a:gd name="connsiteY9" fmla="*/ 3125884 h 3300056"/>
                <a:gd name="connsiteX10" fmla="*/ 3412169 w 3660663"/>
                <a:gd name="connsiteY10" fmla="*/ 3300056 h 33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60663" h="3300056">
                  <a:moveTo>
                    <a:pt x="2904169" y="252056"/>
                  </a:moveTo>
                  <a:cubicBezTo>
                    <a:pt x="2945293" y="198837"/>
                    <a:pt x="2986417" y="145618"/>
                    <a:pt x="2700969" y="106913"/>
                  </a:cubicBezTo>
                  <a:cubicBezTo>
                    <a:pt x="2415521" y="68208"/>
                    <a:pt x="1593045" y="-45487"/>
                    <a:pt x="1191483" y="19827"/>
                  </a:cubicBezTo>
                  <a:cubicBezTo>
                    <a:pt x="789921" y="85141"/>
                    <a:pt x="489959" y="278666"/>
                    <a:pt x="291597" y="498799"/>
                  </a:cubicBezTo>
                  <a:cubicBezTo>
                    <a:pt x="93235" y="718932"/>
                    <a:pt x="-13202" y="1074532"/>
                    <a:pt x="1312" y="1340627"/>
                  </a:cubicBezTo>
                  <a:cubicBezTo>
                    <a:pt x="15826" y="1606722"/>
                    <a:pt x="134359" y="1892170"/>
                    <a:pt x="378683" y="2095370"/>
                  </a:cubicBezTo>
                  <a:cubicBezTo>
                    <a:pt x="623007" y="2298570"/>
                    <a:pt x="1010055" y="2489675"/>
                    <a:pt x="1467255" y="2559827"/>
                  </a:cubicBezTo>
                  <a:cubicBezTo>
                    <a:pt x="1924455" y="2629979"/>
                    <a:pt x="2763864" y="2477579"/>
                    <a:pt x="3121883" y="2516284"/>
                  </a:cubicBezTo>
                  <a:cubicBezTo>
                    <a:pt x="3479902" y="2554989"/>
                    <a:pt x="3533121" y="2690456"/>
                    <a:pt x="3615369" y="2792056"/>
                  </a:cubicBezTo>
                  <a:cubicBezTo>
                    <a:pt x="3697617" y="2893656"/>
                    <a:pt x="3649236" y="3041217"/>
                    <a:pt x="3615369" y="3125884"/>
                  </a:cubicBezTo>
                  <a:cubicBezTo>
                    <a:pt x="3581502" y="3210551"/>
                    <a:pt x="3496835" y="3255303"/>
                    <a:pt x="3412169" y="33000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C1D1AD-DF8F-4978-8F5A-E72487073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827" y="4249871"/>
            <a:ext cx="5541748" cy="1598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3352A761-B256-43CA-8D6C-52EEBEEB264A}"/>
              </a:ext>
            </a:extLst>
          </p:cNvPr>
          <p:cNvSpPr/>
          <p:nvPr/>
        </p:nvSpPr>
        <p:spPr>
          <a:xfrm>
            <a:off x="8582025" y="4924425"/>
            <a:ext cx="1276350" cy="9525"/>
          </a:xfrm>
          <a:custGeom>
            <a:avLst/>
            <a:gdLst>
              <a:gd name="connsiteX0" fmla="*/ 1276350 w 1276350"/>
              <a:gd name="connsiteY0" fmla="*/ 9525 h 9525"/>
              <a:gd name="connsiteX1" fmla="*/ 0 w 12763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6350" h="9525">
                <a:moveTo>
                  <a:pt x="1276350" y="9525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CCC87763-FDD5-4AD0-B033-7F86C865138D}"/>
              </a:ext>
            </a:extLst>
          </p:cNvPr>
          <p:cNvSpPr/>
          <p:nvPr/>
        </p:nvSpPr>
        <p:spPr>
          <a:xfrm>
            <a:off x="2190750" y="7021168"/>
            <a:ext cx="2724150" cy="1796215"/>
          </a:xfrm>
          <a:custGeom>
            <a:avLst/>
            <a:gdLst>
              <a:gd name="connsiteX0" fmla="*/ 2724150 w 2724150"/>
              <a:gd name="connsiteY0" fmla="*/ 35497 h 1796215"/>
              <a:gd name="connsiteX1" fmla="*/ 2562225 w 2724150"/>
              <a:gd name="connsiteY1" fmla="*/ 6922 h 1796215"/>
              <a:gd name="connsiteX2" fmla="*/ 2381250 w 2724150"/>
              <a:gd name="connsiteY2" fmla="*/ 149797 h 1796215"/>
              <a:gd name="connsiteX3" fmla="*/ 2295525 w 2724150"/>
              <a:gd name="connsiteY3" fmla="*/ 464122 h 1796215"/>
              <a:gd name="connsiteX4" fmla="*/ 2438400 w 2724150"/>
              <a:gd name="connsiteY4" fmla="*/ 1102297 h 1796215"/>
              <a:gd name="connsiteX5" fmla="*/ 2409825 w 2724150"/>
              <a:gd name="connsiteY5" fmla="*/ 1530922 h 1796215"/>
              <a:gd name="connsiteX6" fmla="*/ 2076450 w 2724150"/>
              <a:gd name="connsiteY6" fmla="*/ 1778572 h 1796215"/>
              <a:gd name="connsiteX7" fmla="*/ 1066800 w 2724150"/>
              <a:gd name="connsiteY7" fmla="*/ 1769047 h 1796215"/>
              <a:gd name="connsiteX8" fmla="*/ 266700 w 2724150"/>
              <a:gd name="connsiteY8" fmla="*/ 1711897 h 1796215"/>
              <a:gd name="connsiteX9" fmla="*/ 0 w 2724150"/>
              <a:gd name="connsiteY9" fmla="*/ 1216597 h 17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4150" h="1796215">
                <a:moveTo>
                  <a:pt x="2724150" y="35497"/>
                </a:moveTo>
                <a:cubicBezTo>
                  <a:pt x="2671762" y="11684"/>
                  <a:pt x="2619375" y="-12128"/>
                  <a:pt x="2562225" y="6922"/>
                </a:cubicBezTo>
                <a:cubicBezTo>
                  <a:pt x="2505075" y="25972"/>
                  <a:pt x="2425700" y="73597"/>
                  <a:pt x="2381250" y="149797"/>
                </a:cubicBezTo>
                <a:cubicBezTo>
                  <a:pt x="2336800" y="225997"/>
                  <a:pt x="2286000" y="305372"/>
                  <a:pt x="2295525" y="464122"/>
                </a:cubicBezTo>
                <a:cubicBezTo>
                  <a:pt x="2305050" y="622872"/>
                  <a:pt x="2419350" y="924497"/>
                  <a:pt x="2438400" y="1102297"/>
                </a:cubicBezTo>
                <a:cubicBezTo>
                  <a:pt x="2457450" y="1280097"/>
                  <a:pt x="2470150" y="1418210"/>
                  <a:pt x="2409825" y="1530922"/>
                </a:cubicBezTo>
                <a:cubicBezTo>
                  <a:pt x="2349500" y="1643635"/>
                  <a:pt x="2300287" y="1738885"/>
                  <a:pt x="2076450" y="1778572"/>
                </a:cubicBezTo>
                <a:cubicBezTo>
                  <a:pt x="1852613" y="1818259"/>
                  <a:pt x="1368425" y="1780159"/>
                  <a:pt x="1066800" y="1769047"/>
                </a:cubicBezTo>
                <a:cubicBezTo>
                  <a:pt x="765175" y="1757935"/>
                  <a:pt x="444500" y="1803972"/>
                  <a:pt x="266700" y="1711897"/>
                </a:cubicBezTo>
                <a:cubicBezTo>
                  <a:pt x="88900" y="1619822"/>
                  <a:pt x="44450" y="1305497"/>
                  <a:pt x="0" y="121659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0422C9-625B-4503-9952-633BA1A6715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250577" y="7276288"/>
            <a:ext cx="3264524" cy="5123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49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50443 -0.6476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-3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443 -0.64769 L 0.99766 -1.2173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61" y="-2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37187 -0.45764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-2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29479 1.11111E-6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87 -0.45764 L 0.63737 -0.45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7138 -0.00764 " pathEditMode="relative" rAng="0" ptsTypes="AA">
                                      <p:cBhvr>
                                        <p:cTn id="28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9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022E-16 L 0.15339 0.00069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79 1.11111E-6 L 0.45143 0.00139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38 -0.00764 L 0.87057 -0.00764 " pathEditMode="relative" rAng="0" ptsTypes="AA">
                                      <p:cBhvr>
                                        <p:cTn id="40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36719 0.00092 " pathEditMode="relative" rAng="0" ptsTypes="AA">
                                      <p:cBhvr>
                                        <p:cTn id="43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9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3733 0.00255 " pathEditMode="relative" rAng="0" ptsTypes="AA">
                                      <p:cBhvr>
                                        <p:cTn id="45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11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85 L 0.37292 0.00023 " pathEditMode="relative" rAng="0" ptsTypes="AA">
                                      <p:cBhvr>
                                        <p:cTn id="4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9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00026 -0.32384 " pathEditMode="relative" rAng="0" ptsTypes="AA">
                                      <p:cBhvr>
                                        <p:cTn id="4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620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00091 -0.93449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45" grpId="0" animBg="1"/>
      <p:bldP spid="45" grpId="1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0" y="377826"/>
            <a:ext cx="3532094" cy="63240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0" y="1010228"/>
            <a:ext cx="5141259" cy="5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Полное расписание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5372100" y="2001404"/>
            <a:ext cx="3532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Получилось почти как обычное приложение, но ничего не нужно скачивать - одним словом, удобно.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0CE34C4-86D9-49BF-919C-58C1427465D3}"/>
              </a:ext>
            </a:extLst>
          </p:cNvPr>
          <p:cNvSpPr txBox="1">
            <a:spLocks/>
          </p:cNvSpPr>
          <p:nvPr/>
        </p:nvSpPr>
        <p:spPr>
          <a:xfrm>
            <a:off x="-3746500" y="36512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Меню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06B9F22A-F8D3-4D94-B80C-63D506115F08}"/>
              </a:ext>
            </a:extLst>
          </p:cNvPr>
          <p:cNvSpPr txBox="1">
            <a:spLocks/>
          </p:cNvSpPr>
          <p:nvPr/>
        </p:nvSpPr>
        <p:spPr>
          <a:xfrm>
            <a:off x="-3746500" y="997528"/>
            <a:ext cx="5141259" cy="5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2. Изменения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849AF0-294F-4B9F-B903-4D96044A990F}"/>
              </a:ext>
            </a:extLst>
          </p:cNvPr>
          <p:cNvSpPr txBox="1"/>
          <p:nvPr/>
        </p:nvSpPr>
        <p:spPr>
          <a:xfrm>
            <a:off x="-3746500" y="2001404"/>
            <a:ext cx="353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Алогритмы</a:t>
            </a:r>
            <a:r>
              <a:rPr lang="ru-RU" sz="2400" dirty="0"/>
              <a:t> схожи. Различия только в разных запросах к </a:t>
            </a:r>
            <a:r>
              <a:rPr lang="en-US" sz="2400" dirty="0"/>
              <a:t>API</a:t>
            </a:r>
            <a:endParaRPr lang="ru-RU" sz="24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A020D4D-AD6F-4569-8395-1BF7713DCE03}"/>
              </a:ext>
            </a:extLst>
          </p:cNvPr>
          <p:cNvPicPr/>
          <p:nvPr/>
        </p:nvPicPr>
        <p:blipFill rotWithShape="1">
          <a:blip r:embed="rId3"/>
          <a:srcRect l="939" t="6557" r="1878" b="-820"/>
          <a:stretch/>
        </p:blipFill>
        <p:spPr bwMode="auto">
          <a:xfrm>
            <a:off x="5569885" y="7216487"/>
            <a:ext cx="3943350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1D00C0-17E3-4CFB-93FF-596F3E4E59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84172" y="8737600"/>
            <a:ext cx="3914775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9A02C5-F8F0-4605-BAE4-3157205D3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1059" y="12965289"/>
            <a:ext cx="5461000" cy="1720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731081EB-8FC7-40E3-B54E-6620975020FC}"/>
              </a:ext>
            </a:extLst>
          </p:cNvPr>
          <p:cNvSpPr/>
          <p:nvPr/>
        </p:nvSpPr>
        <p:spPr>
          <a:xfrm>
            <a:off x="4861096" y="-2619293"/>
            <a:ext cx="672929" cy="2333625"/>
          </a:xfrm>
          <a:custGeom>
            <a:avLst/>
            <a:gdLst>
              <a:gd name="connsiteX0" fmla="*/ 653879 w 672929"/>
              <a:gd name="connsiteY0" fmla="*/ 0 h 2333625"/>
              <a:gd name="connsiteX1" fmla="*/ 15704 w 672929"/>
              <a:gd name="connsiteY1" fmla="*/ 1000125 h 2333625"/>
              <a:gd name="connsiteX2" fmla="*/ 234779 w 672929"/>
              <a:gd name="connsiteY2" fmla="*/ 2124075 h 2333625"/>
              <a:gd name="connsiteX3" fmla="*/ 672929 w 672929"/>
              <a:gd name="connsiteY3" fmla="*/ 233362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29" h="2333625">
                <a:moveTo>
                  <a:pt x="653879" y="0"/>
                </a:moveTo>
                <a:cubicBezTo>
                  <a:pt x="369716" y="323056"/>
                  <a:pt x="85554" y="646113"/>
                  <a:pt x="15704" y="1000125"/>
                </a:cubicBezTo>
                <a:cubicBezTo>
                  <a:pt x="-54146" y="1354138"/>
                  <a:pt x="125242" y="1901825"/>
                  <a:pt x="234779" y="2124075"/>
                </a:cubicBezTo>
                <a:cubicBezTo>
                  <a:pt x="344316" y="2346325"/>
                  <a:pt x="574504" y="2295525"/>
                  <a:pt x="672929" y="23336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D832303B-EC0C-4634-8D9E-495AA1BFEC56}"/>
              </a:ext>
            </a:extLst>
          </p:cNvPr>
          <p:cNvSpPr/>
          <p:nvPr/>
        </p:nvSpPr>
        <p:spPr>
          <a:xfrm>
            <a:off x="9467849" y="-2888947"/>
            <a:ext cx="1604695" cy="2676525"/>
          </a:xfrm>
          <a:custGeom>
            <a:avLst/>
            <a:gdLst>
              <a:gd name="connsiteX0" fmla="*/ 0 w 1604695"/>
              <a:gd name="connsiteY0" fmla="*/ 0 h 2676525"/>
              <a:gd name="connsiteX1" fmla="*/ 1419225 w 1604695"/>
              <a:gd name="connsiteY1" fmla="*/ 866775 h 2676525"/>
              <a:gd name="connsiteX2" fmla="*/ 1533525 w 1604695"/>
              <a:gd name="connsiteY2" fmla="*/ 1819275 h 2676525"/>
              <a:gd name="connsiteX3" fmla="*/ 914400 w 1604695"/>
              <a:gd name="connsiteY3" fmla="*/ 2676525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695" h="2676525">
                <a:moveTo>
                  <a:pt x="0" y="0"/>
                </a:moveTo>
                <a:cubicBezTo>
                  <a:pt x="581819" y="281781"/>
                  <a:pt x="1163638" y="563563"/>
                  <a:pt x="1419225" y="866775"/>
                </a:cubicBezTo>
                <a:cubicBezTo>
                  <a:pt x="1674812" y="1169987"/>
                  <a:pt x="1617663" y="1517650"/>
                  <a:pt x="1533525" y="1819275"/>
                </a:cubicBezTo>
                <a:cubicBezTo>
                  <a:pt x="1449388" y="2120900"/>
                  <a:pt x="1090612" y="2508250"/>
                  <a:pt x="914400" y="267652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8B4D5B-8325-46F0-83DC-6A0F67C61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20" y="7216487"/>
            <a:ext cx="5149678" cy="562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1915BD-B148-4380-8BAA-5C3D5F5CE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07" y="10351589"/>
            <a:ext cx="7330904" cy="223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5237CE37-7C84-4459-AAF9-E789B35F6ABD}"/>
              </a:ext>
            </a:extLst>
          </p:cNvPr>
          <p:cNvSpPr/>
          <p:nvPr/>
        </p:nvSpPr>
        <p:spPr>
          <a:xfrm>
            <a:off x="12433300" y="2527300"/>
            <a:ext cx="6776868" cy="1003300"/>
          </a:xfrm>
          <a:custGeom>
            <a:avLst/>
            <a:gdLst>
              <a:gd name="connsiteX0" fmla="*/ 6616205 w 6776868"/>
              <a:gd name="connsiteY0" fmla="*/ 0 h 1003300"/>
              <a:gd name="connsiteX1" fmla="*/ 6654305 w 6776868"/>
              <a:gd name="connsiteY1" fmla="*/ 469900 h 1003300"/>
              <a:gd name="connsiteX2" fmla="*/ 5257305 w 6776868"/>
              <a:gd name="connsiteY2" fmla="*/ 546100 h 1003300"/>
              <a:gd name="connsiteX3" fmla="*/ 444005 w 6776868"/>
              <a:gd name="connsiteY3" fmla="*/ 469900 h 1003300"/>
              <a:gd name="connsiteX4" fmla="*/ 266205 w 6776868"/>
              <a:gd name="connsiteY4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868" h="1003300">
                <a:moveTo>
                  <a:pt x="6616205" y="0"/>
                </a:moveTo>
                <a:cubicBezTo>
                  <a:pt x="6748496" y="189441"/>
                  <a:pt x="6880788" y="378883"/>
                  <a:pt x="6654305" y="469900"/>
                </a:cubicBezTo>
                <a:cubicBezTo>
                  <a:pt x="6427822" y="560917"/>
                  <a:pt x="6292355" y="546100"/>
                  <a:pt x="5257305" y="546100"/>
                </a:cubicBezTo>
                <a:cubicBezTo>
                  <a:pt x="4222255" y="546100"/>
                  <a:pt x="1275855" y="393700"/>
                  <a:pt x="444005" y="469900"/>
                </a:cubicBezTo>
                <a:cubicBezTo>
                  <a:pt x="-387845" y="546100"/>
                  <a:pt x="190005" y="897467"/>
                  <a:pt x="266205" y="10033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533B36-7DDB-4BC7-BE0B-564BED209E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59" y="7105861"/>
            <a:ext cx="6769100" cy="1606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FE5056D4-F4A1-4708-B141-20F8CD6A449D}"/>
              </a:ext>
            </a:extLst>
          </p:cNvPr>
          <p:cNvSpPr/>
          <p:nvPr/>
        </p:nvSpPr>
        <p:spPr>
          <a:xfrm>
            <a:off x="12433299" y="5664200"/>
            <a:ext cx="7797801" cy="1193800"/>
          </a:xfrm>
          <a:custGeom>
            <a:avLst/>
            <a:gdLst>
              <a:gd name="connsiteX0" fmla="*/ 6616205 w 6776868"/>
              <a:gd name="connsiteY0" fmla="*/ 0 h 1003300"/>
              <a:gd name="connsiteX1" fmla="*/ 6654305 w 6776868"/>
              <a:gd name="connsiteY1" fmla="*/ 469900 h 1003300"/>
              <a:gd name="connsiteX2" fmla="*/ 5257305 w 6776868"/>
              <a:gd name="connsiteY2" fmla="*/ 546100 h 1003300"/>
              <a:gd name="connsiteX3" fmla="*/ 444005 w 6776868"/>
              <a:gd name="connsiteY3" fmla="*/ 469900 h 1003300"/>
              <a:gd name="connsiteX4" fmla="*/ 266205 w 6776868"/>
              <a:gd name="connsiteY4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868" h="1003300">
                <a:moveTo>
                  <a:pt x="6616205" y="0"/>
                </a:moveTo>
                <a:cubicBezTo>
                  <a:pt x="6748496" y="189441"/>
                  <a:pt x="6880788" y="378883"/>
                  <a:pt x="6654305" y="469900"/>
                </a:cubicBezTo>
                <a:cubicBezTo>
                  <a:pt x="6427822" y="560917"/>
                  <a:pt x="6292355" y="546100"/>
                  <a:pt x="5257305" y="546100"/>
                </a:cubicBezTo>
                <a:cubicBezTo>
                  <a:pt x="4222255" y="546100"/>
                  <a:pt x="1275855" y="393700"/>
                  <a:pt x="444005" y="469900"/>
                </a:cubicBezTo>
                <a:cubicBezTo>
                  <a:pt x="-387845" y="546100"/>
                  <a:pt x="190005" y="897467"/>
                  <a:pt x="266205" y="10033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69B85CA-4F26-4F93-B4DE-8B81B946617D}"/>
              </a:ext>
            </a:extLst>
          </p:cNvPr>
          <p:cNvPicPr/>
          <p:nvPr/>
        </p:nvPicPr>
        <p:blipFill rotWithShape="1">
          <a:blip r:embed="rId9"/>
          <a:srcRect t="16592" b="5731"/>
          <a:stretch/>
        </p:blipFill>
        <p:spPr bwMode="auto">
          <a:xfrm>
            <a:off x="-5098441" y="5122313"/>
            <a:ext cx="4619625" cy="490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7114E837-A4F3-4D24-B9B4-82C06BD431FF}"/>
              </a:ext>
            </a:extLst>
          </p:cNvPr>
          <p:cNvSpPr/>
          <p:nvPr/>
        </p:nvSpPr>
        <p:spPr>
          <a:xfrm>
            <a:off x="10342122" y="8205318"/>
            <a:ext cx="1169689" cy="1509486"/>
          </a:xfrm>
          <a:custGeom>
            <a:avLst/>
            <a:gdLst>
              <a:gd name="connsiteX0" fmla="*/ 145143 w 1169689"/>
              <a:gd name="connsiteY0" fmla="*/ 0 h 1509486"/>
              <a:gd name="connsiteX1" fmla="*/ 362857 w 1169689"/>
              <a:gd name="connsiteY1" fmla="*/ 464457 h 1509486"/>
              <a:gd name="connsiteX2" fmla="*/ 972457 w 1169689"/>
              <a:gd name="connsiteY2" fmla="*/ 638628 h 1509486"/>
              <a:gd name="connsiteX3" fmla="*/ 1103086 w 1169689"/>
              <a:gd name="connsiteY3" fmla="*/ 1117600 h 1509486"/>
              <a:gd name="connsiteX4" fmla="*/ 0 w 1169689"/>
              <a:gd name="connsiteY4" fmla="*/ 1509486 h 150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689" h="1509486">
                <a:moveTo>
                  <a:pt x="145143" y="0"/>
                </a:moveTo>
                <a:cubicBezTo>
                  <a:pt x="185057" y="179009"/>
                  <a:pt x="224971" y="358019"/>
                  <a:pt x="362857" y="464457"/>
                </a:cubicBezTo>
                <a:cubicBezTo>
                  <a:pt x="500743" y="570895"/>
                  <a:pt x="849086" y="529771"/>
                  <a:pt x="972457" y="638628"/>
                </a:cubicBezTo>
                <a:cubicBezTo>
                  <a:pt x="1095829" y="747485"/>
                  <a:pt x="1265162" y="972457"/>
                  <a:pt x="1103086" y="1117600"/>
                </a:cubicBezTo>
                <a:cubicBezTo>
                  <a:pt x="941010" y="1262743"/>
                  <a:pt x="273352" y="1441753"/>
                  <a:pt x="0" y="150948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2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37604 0.00069 " pathEditMode="fixed" rAng="0" ptsTypes="AA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37552 0.00115 " pathEditMode="fixed" rAng="0" ptsTypes="AA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76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3707 0.00787 " pathEditMode="fixed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3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00313 -1.0571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28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7037E-7 L -0.00104 -1.1025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513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2.22222E-6 L 2.08333E-7 -1.1824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12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44444E-6 L -2.08333E-6 0.4840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9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2.59259E-6 L 2.29167E-6 0.8310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1.05718 L -0.00313 -1.7821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104 -1.10255 L 0.00013 -2.4692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833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1.18241 L 2.08333E-7 -3.2101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38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0.83102 L 2.29167E-6 1.66505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9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0.48403 L -2.08333E-6 1.8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6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2.96296E-6 L 0.00221 -0.94352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4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94352 L 0.00326 -1.50371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00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0.00185 L -0.01237 -0.99421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98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3.33333E-6 L -0.72474 0.00208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37" y="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96296E-6 L -0.72474 0.00209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3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1.50371 L 0.00078 -2.52871 " pathEditMode="fixed" rAng="0" ptsTypes="AA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5125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7 -0.99421 L -0.01563 -1.59722 " pathEditMode="fixed" rAng="0" ptsTypes="AA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0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474 0.00208 L -0.725 -0.55278 " pathEditMode="fixed" rAng="0" ptsTypes="AA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75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877 0.0162 L -0.57435 -0.63472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325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474 0.00209 L -0.73294 -0.60092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3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63 -1.59722 L -0.01328 -2.0541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284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7435 -0.63472 L -0.57969 -1.0782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2326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73294 -0.60092 L -0.73007 -1.09884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490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5144 0.30139 L 0.8586 -0.5157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085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88 0.00347 L -0.01705 -0.98055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4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21" grpId="0"/>
      <p:bldP spid="22" grpId="0"/>
      <p:bldP spid="29" grpId="0"/>
      <p:bldP spid="8" grpId="0" animBg="1"/>
      <p:bldP spid="8" grpId="1" animBg="1"/>
      <p:bldP spid="39" grpId="0" animBg="1"/>
      <p:bldP spid="39" grpId="1" animBg="1"/>
      <p:bldP spid="44" grpId="0" animBg="1"/>
      <p:bldP spid="44" grpId="1" animBg="1"/>
      <p:bldP spid="50" grpId="0" animBg="1"/>
      <p:bldP spid="50" grpId="2" animBg="1"/>
      <p:bldP spid="50" grpId="3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5141259" cy="5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3. Покажи кота😼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838200" y="2001404"/>
            <a:ext cx="353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Восхитительная кнопка, для поднятия настроения перед 8 уроками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222AA8-4D42-4416-9EA1-368215E9202E}"/>
              </a:ext>
            </a:extLst>
          </p:cNvPr>
          <p:cNvPicPr/>
          <p:nvPr/>
        </p:nvPicPr>
        <p:blipFill rotWithShape="1">
          <a:blip r:embed="rId3"/>
          <a:srcRect l="939" t="6557" r="1878" b="-820"/>
          <a:stretch/>
        </p:blipFill>
        <p:spPr bwMode="auto">
          <a:xfrm>
            <a:off x="4572001" y="-1786934"/>
            <a:ext cx="3943350" cy="109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DA0D24B3-97F6-41ED-A565-FE46256CEC40}"/>
              </a:ext>
            </a:extLst>
          </p:cNvPr>
          <p:cNvSpPr/>
          <p:nvPr/>
        </p:nvSpPr>
        <p:spPr>
          <a:xfrm>
            <a:off x="6095157" y="7736113"/>
            <a:ext cx="1332401" cy="1522187"/>
          </a:xfrm>
          <a:custGeom>
            <a:avLst/>
            <a:gdLst>
              <a:gd name="connsiteX0" fmla="*/ 436271 w 1332401"/>
              <a:gd name="connsiteY0" fmla="*/ 0 h 1451428"/>
              <a:gd name="connsiteX1" fmla="*/ 508842 w 1332401"/>
              <a:gd name="connsiteY1" fmla="*/ 493485 h 1451428"/>
              <a:gd name="connsiteX2" fmla="*/ 247585 w 1332401"/>
              <a:gd name="connsiteY2" fmla="*/ 696685 h 1451428"/>
              <a:gd name="connsiteX3" fmla="*/ 842 w 1332401"/>
              <a:gd name="connsiteY3" fmla="*/ 449942 h 1451428"/>
              <a:gd name="connsiteX4" fmla="*/ 334671 w 1332401"/>
              <a:gd name="connsiteY4" fmla="*/ 232228 h 1451428"/>
              <a:gd name="connsiteX5" fmla="*/ 958785 w 1332401"/>
              <a:gd name="connsiteY5" fmla="*/ 362857 h 1451428"/>
              <a:gd name="connsiteX6" fmla="*/ 1307128 w 1332401"/>
              <a:gd name="connsiteY6" fmla="*/ 856342 h 1451428"/>
              <a:gd name="connsiteX7" fmla="*/ 1307128 w 1332401"/>
              <a:gd name="connsiteY7" fmla="*/ 1451428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401" h="1451428">
                <a:moveTo>
                  <a:pt x="436271" y="0"/>
                </a:moveTo>
                <a:cubicBezTo>
                  <a:pt x="488280" y="188685"/>
                  <a:pt x="540290" y="377371"/>
                  <a:pt x="508842" y="493485"/>
                </a:cubicBezTo>
                <a:cubicBezTo>
                  <a:pt x="477394" y="609599"/>
                  <a:pt x="332252" y="703942"/>
                  <a:pt x="247585" y="696685"/>
                </a:cubicBezTo>
                <a:cubicBezTo>
                  <a:pt x="162918" y="689428"/>
                  <a:pt x="-13672" y="527351"/>
                  <a:pt x="842" y="449942"/>
                </a:cubicBezTo>
                <a:cubicBezTo>
                  <a:pt x="15356" y="372533"/>
                  <a:pt x="175014" y="246742"/>
                  <a:pt x="334671" y="232228"/>
                </a:cubicBezTo>
                <a:cubicBezTo>
                  <a:pt x="494328" y="217714"/>
                  <a:pt x="796709" y="258838"/>
                  <a:pt x="958785" y="362857"/>
                </a:cubicBezTo>
                <a:cubicBezTo>
                  <a:pt x="1120861" y="466876"/>
                  <a:pt x="1249071" y="674914"/>
                  <a:pt x="1307128" y="856342"/>
                </a:cubicBezTo>
                <a:cubicBezTo>
                  <a:pt x="1365185" y="1037771"/>
                  <a:pt x="1304709" y="1325638"/>
                  <a:pt x="1307128" y="145142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2C8BA6A-D648-4481-B943-716E6525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329" y="3429000"/>
            <a:ext cx="7663543" cy="320818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738EB47-0901-4E85-A783-7F055BFA563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066" y="3879215"/>
            <a:ext cx="5939790" cy="2978785"/>
          </a:xfrm>
          <a:prstGeom prst="rect">
            <a:avLst/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6494AF1-8018-48EA-93FA-80C2B10227AB}"/>
              </a:ext>
            </a:extLst>
          </p:cNvPr>
          <p:cNvSpPr/>
          <p:nvPr/>
        </p:nvSpPr>
        <p:spPr>
          <a:xfrm>
            <a:off x="16326598" y="2984500"/>
            <a:ext cx="399302" cy="419100"/>
          </a:xfrm>
          <a:custGeom>
            <a:avLst/>
            <a:gdLst>
              <a:gd name="connsiteX0" fmla="*/ 399302 w 399302"/>
              <a:gd name="connsiteY0" fmla="*/ 419100 h 419100"/>
              <a:gd name="connsiteX1" fmla="*/ 43702 w 399302"/>
              <a:gd name="connsiteY1" fmla="*/ 241300 h 419100"/>
              <a:gd name="connsiteX2" fmla="*/ 18302 w 399302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302" h="419100">
                <a:moveTo>
                  <a:pt x="399302" y="419100"/>
                </a:moveTo>
                <a:cubicBezTo>
                  <a:pt x="253252" y="365125"/>
                  <a:pt x="107202" y="311150"/>
                  <a:pt x="43702" y="241300"/>
                </a:cubicBezTo>
                <a:cubicBezTo>
                  <a:pt x="-19798" y="171450"/>
                  <a:pt x="-748" y="85725"/>
                  <a:pt x="18302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1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1.25E-6 0.3592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1.11111E-6 L 0.00026 -0.8685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3.7037E-6 L -0.74883 0.0011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4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35926 L -4.44523E-17 -3.7037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78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86852 L 0.71211 -0.8738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6" y="-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487 -0.56389 L 0.93516 -0.5638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7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7.40741E-7 L -0.79818 0.0011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0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Почти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3861213" cy="882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Команда для администратора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838200" y="2001404"/>
            <a:ext cx="353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Команда для экстренных оповещений или простых объявлений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2C8BA6A-D648-4481-B943-716E65253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29" y="3441700"/>
            <a:ext cx="7663543" cy="3208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738EB47-0901-4E85-A783-7F055BFA56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13" y="12700"/>
            <a:ext cx="5939790" cy="2978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6494AF1-8018-48EA-93FA-80C2B10227AB}"/>
              </a:ext>
            </a:extLst>
          </p:cNvPr>
          <p:cNvSpPr/>
          <p:nvPr/>
        </p:nvSpPr>
        <p:spPr>
          <a:xfrm>
            <a:off x="6598398" y="2992183"/>
            <a:ext cx="399302" cy="419100"/>
          </a:xfrm>
          <a:custGeom>
            <a:avLst/>
            <a:gdLst>
              <a:gd name="connsiteX0" fmla="*/ 399302 w 399302"/>
              <a:gd name="connsiteY0" fmla="*/ 419100 h 419100"/>
              <a:gd name="connsiteX1" fmla="*/ 43702 w 399302"/>
              <a:gd name="connsiteY1" fmla="*/ 241300 h 419100"/>
              <a:gd name="connsiteX2" fmla="*/ 18302 w 399302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302" h="419100">
                <a:moveTo>
                  <a:pt x="399302" y="419100"/>
                </a:moveTo>
                <a:cubicBezTo>
                  <a:pt x="253252" y="365125"/>
                  <a:pt x="107202" y="311150"/>
                  <a:pt x="43702" y="241300"/>
                </a:cubicBezTo>
                <a:cubicBezTo>
                  <a:pt x="-19798" y="171450"/>
                  <a:pt x="-748" y="85725"/>
                  <a:pt x="18302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E0E986-9BB9-4BA2-AFCE-6145C72C7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08" y="-258039"/>
            <a:ext cx="4752864" cy="2034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19FE54-A700-407B-83B3-2BEBFD686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94" y="2047035"/>
            <a:ext cx="7334455" cy="472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3758F84-6313-48A7-B152-166980682F5F}"/>
              </a:ext>
            </a:extLst>
          </p:cNvPr>
          <p:cNvSpPr/>
          <p:nvPr/>
        </p:nvSpPr>
        <p:spPr>
          <a:xfrm>
            <a:off x="4975965" y="401010"/>
            <a:ext cx="2669435" cy="1618290"/>
          </a:xfrm>
          <a:custGeom>
            <a:avLst/>
            <a:gdLst>
              <a:gd name="connsiteX0" fmla="*/ 2669435 w 2669435"/>
              <a:gd name="connsiteY0" fmla="*/ 373690 h 1618290"/>
              <a:gd name="connsiteX1" fmla="*/ 1843935 w 2669435"/>
              <a:gd name="connsiteY1" fmla="*/ 30790 h 1618290"/>
              <a:gd name="connsiteX2" fmla="*/ 561235 w 2669435"/>
              <a:gd name="connsiteY2" fmla="*/ 106990 h 1618290"/>
              <a:gd name="connsiteX3" fmla="*/ 2435 w 2669435"/>
              <a:gd name="connsiteY3" fmla="*/ 830890 h 1618290"/>
              <a:gd name="connsiteX4" fmla="*/ 751735 w 2669435"/>
              <a:gd name="connsiteY4" fmla="*/ 1300790 h 1618290"/>
              <a:gd name="connsiteX5" fmla="*/ 2275735 w 2669435"/>
              <a:gd name="connsiteY5" fmla="*/ 1440490 h 1618290"/>
              <a:gd name="connsiteX6" fmla="*/ 2542435 w 2669435"/>
              <a:gd name="connsiteY6" fmla="*/ 1618290 h 16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9435" h="1618290">
                <a:moveTo>
                  <a:pt x="2669435" y="373690"/>
                </a:moveTo>
                <a:cubicBezTo>
                  <a:pt x="2432368" y="224465"/>
                  <a:pt x="2195302" y="75240"/>
                  <a:pt x="1843935" y="30790"/>
                </a:cubicBezTo>
                <a:cubicBezTo>
                  <a:pt x="1492568" y="-13660"/>
                  <a:pt x="868152" y="-26360"/>
                  <a:pt x="561235" y="106990"/>
                </a:cubicBezTo>
                <a:cubicBezTo>
                  <a:pt x="254318" y="240340"/>
                  <a:pt x="-29315" y="631923"/>
                  <a:pt x="2435" y="830890"/>
                </a:cubicBezTo>
                <a:cubicBezTo>
                  <a:pt x="34185" y="1029857"/>
                  <a:pt x="372852" y="1199190"/>
                  <a:pt x="751735" y="1300790"/>
                </a:cubicBezTo>
                <a:cubicBezTo>
                  <a:pt x="1130618" y="1402390"/>
                  <a:pt x="1977285" y="1387573"/>
                  <a:pt x="2275735" y="1440490"/>
                </a:cubicBezTo>
                <a:cubicBezTo>
                  <a:pt x="2574185" y="1493407"/>
                  <a:pt x="2500102" y="1552673"/>
                  <a:pt x="2542435" y="161829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2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864914C-BB83-4E63-8098-7FD8FFAFA4C4}"/>
              </a:ext>
            </a:extLst>
          </p:cNvPr>
          <p:cNvGrpSpPr/>
          <p:nvPr/>
        </p:nvGrpSpPr>
        <p:grpSpPr>
          <a:xfrm>
            <a:off x="4320761" y="-13867"/>
            <a:ext cx="4098094" cy="4592552"/>
            <a:chOff x="4589506" y="0"/>
            <a:chExt cx="4098094" cy="459255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49D69E2-34F9-408E-9432-C17E9E72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506" y="0"/>
              <a:ext cx="2112574" cy="45925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DDA6C-A8D2-4FBB-9D9A-D91ED0A5C589}"/>
                </a:ext>
              </a:extLst>
            </p:cNvPr>
            <p:cNvSpPr txBox="1"/>
            <p:nvPr/>
          </p:nvSpPr>
          <p:spPr>
            <a:xfrm>
              <a:off x="6702080" y="164122"/>
              <a:ext cx="19855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Пример ошибки</a:t>
              </a:r>
            </a:p>
          </p:txBody>
        </p: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F65914EA-4E60-46AD-9AA3-31BC86D482FB}"/>
                </a:ext>
              </a:extLst>
            </p:cNvPr>
            <p:cNvCxnSpPr>
              <a:cxnSpLocks/>
              <a:stCxn id="14" idx="2"/>
              <a:endCxn id="11" idx="3"/>
            </p:cNvCxnSpPr>
            <p:nvPr/>
          </p:nvCxnSpPr>
          <p:spPr>
            <a:xfrm rot="5400000">
              <a:off x="6317049" y="918485"/>
              <a:ext cx="1762822" cy="99276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E2D58A-461C-4E78-B943-0025733ED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11" y="4592552"/>
            <a:ext cx="5588000" cy="169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5B787F7D-42D4-498B-A166-ABE07FEF9BA6}"/>
              </a:ext>
            </a:extLst>
          </p:cNvPr>
          <p:cNvSpPr/>
          <p:nvPr/>
        </p:nvSpPr>
        <p:spPr>
          <a:xfrm>
            <a:off x="4162443" y="4258080"/>
            <a:ext cx="4121478" cy="1602392"/>
          </a:xfrm>
          <a:custGeom>
            <a:avLst/>
            <a:gdLst>
              <a:gd name="connsiteX0" fmla="*/ 0 w 4255129"/>
              <a:gd name="connsiteY0" fmla="*/ 3381074 h 3995617"/>
              <a:gd name="connsiteX1" fmla="*/ 543208 w 4255129"/>
              <a:gd name="connsiteY1" fmla="*/ 3933335 h 3995617"/>
              <a:gd name="connsiteX2" fmla="*/ 2353901 w 4255129"/>
              <a:gd name="connsiteY2" fmla="*/ 3806587 h 3995617"/>
              <a:gd name="connsiteX3" fmla="*/ 3548958 w 4255129"/>
              <a:gd name="connsiteY3" fmla="*/ 2367086 h 3995617"/>
              <a:gd name="connsiteX4" fmla="*/ 3711921 w 4255129"/>
              <a:gd name="connsiteY4" fmla="*/ 1307830 h 3995617"/>
              <a:gd name="connsiteX5" fmla="*/ 3096285 w 4255129"/>
              <a:gd name="connsiteY5" fmla="*/ 719355 h 3995617"/>
              <a:gd name="connsiteX6" fmla="*/ 2942376 w 4255129"/>
              <a:gd name="connsiteY6" fmla="*/ 76559 h 3995617"/>
              <a:gd name="connsiteX7" fmla="*/ 4255129 w 4255129"/>
              <a:gd name="connsiteY7" fmla="*/ 4131 h 399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5129" h="3995617">
                <a:moveTo>
                  <a:pt x="0" y="3381074"/>
                </a:moveTo>
                <a:cubicBezTo>
                  <a:pt x="75445" y="3621745"/>
                  <a:pt x="150891" y="3862416"/>
                  <a:pt x="543208" y="3933335"/>
                </a:cubicBezTo>
                <a:cubicBezTo>
                  <a:pt x="935525" y="4004254"/>
                  <a:pt x="1852943" y="4067628"/>
                  <a:pt x="2353901" y="3806587"/>
                </a:cubicBezTo>
                <a:cubicBezTo>
                  <a:pt x="2854859" y="3545546"/>
                  <a:pt x="3322621" y="2783545"/>
                  <a:pt x="3548958" y="2367086"/>
                </a:cubicBezTo>
                <a:cubicBezTo>
                  <a:pt x="3775295" y="1950627"/>
                  <a:pt x="3787366" y="1582452"/>
                  <a:pt x="3711921" y="1307830"/>
                </a:cubicBezTo>
                <a:cubicBezTo>
                  <a:pt x="3636476" y="1033208"/>
                  <a:pt x="3224542" y="924567"/>
                  <a:pt x="3096285" y="719355"/>
                </a:cubicBezTo>
                <a:cubicBezTo>
                  <a:pt x="2968028" y="514143"/>
                  <a:pt x="2749235" y="195763"/>
                  <a:pt x="2942376" y="76559"/>
                </a:cubicBezTo>
                <a:cubicBezTo>
                  <a:pt x="3135517" y="-42645"/>
                  <a:pt x="4003141" y="16202"/>
                  <a:pt x="4255129" y="413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1CB53B-85A8-457B-AD4F-2ECA32AE6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790" y="681327"/>
            <a:ext cx="3848210" cy="5081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8"/>
            <a:ext cx="3861213" cy="882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Редактирование диапазонов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9CB3-E5D7-48ED-8B65-9624CA9F1B63}"/>
              </a:ext>
            </a:extLst>
          </p:cNvPr>
          <p:cNvSpPr txBox="1"/>
          <p:nvPr/>
        </p:nvSpPr>
        <p:spPr>
          <a:xfrm>
            <a:off x="838200" y="2001404"/>
            <a:ext cx="3532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"Время меняет все, так что не стоит надеяться на постоянство вещей.»</a:t>
            </a:r>
            <a:br>
              <a:rPr lang="ru-RU" sz="2400" i="1" dirty="0"/>
            </a:br>
            <a:r>
              <a:rPr lang="ru-RU" sz="2400" i="1" dirty="0"/>
              <a:t> - </a:t>
            </a:r>
            <a:r>
              <a:rPr lang="ru-RU" sz="2400" dirty="0"/>
              <a:t>Овидий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E0E986-9BB9-4BA2-AFCE-6145C72C7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08" y="-258039"/>
            <a:ext cx="4752864" cy="2034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3758F84-6313-48A7-B152-166980682F5F}"/>
              </a:ext>
            </a:extLst>
          </p:cNvPr>
          <p:cNvSpPr/>
          <p:nvPr/>
        </p:nvSpPr>
        <p:spPr>
          <a:xfrm>
            <a:off x="4975965" y="401010"/>
            <a:ext cx="2669435" cy="1618290"/>
          </a:xfrm>
          <a:custGeom>
            <a:avLst/>
            <a:gdLst>
              <a:gd name="connsiteX0" fmla="*/ 2669435 w 2669435"/>
              <a:gd name="connsiteY0" fmla="*/ 373690 h 1618290"/>
              <a:gd name="connsiteX1" fmla="*/ 1843935 w 2669435"/>
              <a:gd name="connsiteY1" fmla="*/ 30790 h 1618290"/>
              <a:gd name="connsiteX2" fmla="*/ 561235 w 2669435"/>
              <a:gd name="connsiteY2" fmla="*/ 106990 h 1618290"/>
              <a:gd name="connsiteX3" fmla="*/ 2435 w 2669435"/>
              <a:gd name="connsiteY3" fmla="*/ 830890 h 1618290"/>
              <a:gd name="connsiteX4" fmla="*/ 751735 w 2669435"/>
              <a:gd name="connsiteY4" fmla="*/ 1300790 h 1618290"/>
              <a:gd name="connsiteX5" fmla="*/ 2275735 w 2669435"/>
              <a:gd name="connsiteY5" fmla="*/ 1440490 h 1618290"/>
              <a:gd name="connsiteX6" fmla="*/ 2542435 w 2669435"/>
              <a:gd name="connsiteY6" fmla="*/ 1618290 h 16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9435" h="1618290">
                <a:moveTo>
                  <a:pt x="2669435" y="373690"/>
                </a:moveTo>
                <a:cubicBezTo>
                  <a:pt x="2432368" y="224465"/>
                  <a:pt x="2195302" y="75240"/>
                  <a:pt x="1843935" y="30790"/>
                </a:cubicBezTo>
                <a:cubicBezTo>
                  <a:pt x="1492568" y="-13660"/>
                  <a:pt x="868152" y="-26360"/>
                  <a:pt x="561235" y="106990"/>
                </a:cubicBezTo>
                <a:cubicBezTo>
                  <a:pt x="254318" y="240340"/>
                  <a:pt x="-29315" y="631923"/>
                  <a:pt x="2435" y="830890"/>
                </a:cubicBezTo>
                <a:cubicBezTo>
                  <a:pt x="34185" y="1029857"/>
                  <a:pt x="372852" y="1199190"/>
                  <a:pt x="751735" y="1300790"/>
                </a:cubicBezTo>
                <a:cubicBezTo>
                  <a:pt x="1130618" y="1402390"/>
                  <a:pt x="1977285" y="1387573"/>
                  <a:pt x="2275735" y="1440490"/>
                </a:cubicBezTo>
                <a:cubicBezTo>
                  <a:pt x="2574185" y="1493407"/>
                  <a:pt x="2500102" y="1552673"/>
                  <a:pt x="2542435" y="161829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19FE54-A700-407B-83B3-2BEBFD686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94" y="2047035"/>
            <a:ext cx="7334455" cy="472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2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D5A1C-832A-4077-913C-B6FDFF76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23370E-2E3A-49C9-B5A4-20A6A663A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942AA7-3ABF-4BD0-9127-99CE8252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5" r="12805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3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7DC9BA-B8FA-4301-B6CD-51EB13EA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033588"/>
            <a:ext cx="4790823" cy="4790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Интеграция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591"/>
            <a:ext cx="3861213" cy="882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Сканируем</a:t>
            </a:r>
            <a:r>
              <a:rPr lang="en-US" dirty="0"/>
              <a:t> </a:t>
            </a:r>
            <a:r>
              <a:rPr lang="ru-RU" dirty="0"/>
              <a:t>и смотрим</a:t>
            </a:r>
            <a:endParaRPr lang="ru-RU" dirty="0"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AF1B62B-4769-45EE-9E04-37218397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9" y="296627"/>
            <a:ext cx="9848538" cy="6179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</a:rPr>
              <a:t>Цель работы</a:t>
            </a:r>
            <a:r>
              <a:rPr lang="ru-RU" b="1" dirty="0"/>
              <a:t>: </a:t>
            </a:r>
            <a:r>
              <a:rPr lang="ru-RU" dirty="0"/>
              <a:t>Разработка Телеграм бота для учащихся моей школы.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</a:rPr>
              <a:t>Задачи</a:t>
            </a:r>
            <a:r>
              <a:rPr lang="ru-RU" b="1" dirty="0"/>
              <a:t>: </a:t>
            </a:r>
            <a:endParaRPr lang="ru-RU" dirty="0"/>
          </a:p>
          <a:p>
            <a:pPr>
              <a:buFont typeface="Calibri" panose="020F0502020204030204" pitchFamily="34" charset="0"/>
              <a:buChar char="‒"/>
            </a:pPr>
            <a:r>
              <a:rPr lang="ru-RU" dirty="0"/>
              <a:t>Подробно изучить API запросы к Google </a:t>
            </a:r>
            <a:r>
              <a:rPr lang="ru-RU" dirty="0" err="1"/>
              <a:t>Sheets</a:t>
            </a:r>
            <a:r>
              <a:rPr lang="en-US" dirty="0"/>
              <a:t>;</a:t>
            </a:r>
            <a:endParaRPr lang="ru-RU" dirty="0"/>
          </a:p>
          <a:p>
            <a:pPr>
              <a:buFont typeface="Calibri" panose="020F0502020204030204" pitchFamily="34" charset="0"/>
              <a:buChar char="‒"/>
            </a:pPr>
            <a:r>
              <a:rPr lang="ru-RU" dirty="0"/>
              <a:t>Написать Чат-бот для Телеграма</a:t>
            </a:r>
            <a:endParaRPr lang="en-US" dirty="0"/>
          </a:p>
          <a:p>
            <a:pPr algn="just">
              <a:buFont typeface="Calibri" panose="020F0502020204030204" pitchFamily="34" charset="0"/>
              <a:buChar char="‒"/>
            </a:pPr>
            <a:r>
              <a:rPr lang="ru-RU" dirty="0"/>
              <a:t>Интеграция в школьный процесс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F0000"/>
                </a:solidFill>
              </a:rPr>
              <a:t>Гипотеза</a:t>
            </a:r>
            <a:r>
              <a:rPr lang="ru-RU" b="1" dirty="0"/>
              <a:t>: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Если я создам Telegram бота с расписанием, это облегчит жизнь школьников, их родителей и сотрудников образовательной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164105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369" y="1147892"/>
            <a:ext cx="516048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Я хотел сделать экосистему расписания, чтобы всегда иметь возможность родителям, и детям узнать его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После неудачного запуска сайта, понял, что людям будет удобнее получать информацию из мессенджеров, нежели через сайт. 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515F90-166C-449D-94E8-E04AA4D6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24" y="622530"/>
            <a:ext cx="4051546" cy="540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Немного теории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368" y="1147892"/>
            <a:ext cx="5140859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</a:rPr>
              <a:t>Чат-бот </a:t>
            </a:r>
            <a:r>
              <a:rPr lang="ru-RU" dirty="0"/>
              <a:t>— это программа, предназначенная для автоматизации общения с людьми через текстовые или голосовые сообщения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5211C40-930E-4EA0-877F-FAABE04645C3}"/>
              </a:ext>
            </a:extLst>
          </p:cNvPr>
          <p:cNvSpPr txBox="1">
            <a:spLocks/>
          </p:cNvSpPr>
          <p:nvPr/>
        </p:nvSpPr>
        <p:spPr>
          <a:xfrm>
            <a:off x="5724227" y="1144485"/>
            <a:ext cx="59985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2748C-98FF-4869-A6AC-C2D896FFA2D0}"/>
              </a:ext>
            </a:extLst>
          </p:cNvPr>
          <p:cNvSpPr txBox="1"/>
          <p:nvPr/>
        </p:nvSpPr>
        <p:spPr>
          <a:xfrm>
            <a:off x="6096000" y="1144485"/>
            <a:ext cx="51408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Круглосуточная доступность</a:t>
            </a:r>
            <a:r>
              <a:rPr lang="ru-RU" sz="2800" dirty="0"/>
              <a:t>: Чат-боты могут работать 24/7, обслуживая пользователей в любое время.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Повышенная эффективность</a:t>
            </a:r>
            <a:r>
              <a:rPr lang="ru-RU" sz="2800" dirty="0"/>
              <a:t>: Чат-боты могут обрабатывать несколько запросов одновременно, что повышает эффективность обслуживания клиентов.</a:t>
            </a:r>
          </a:p>
          <a:p>
            <a:endParaRPr lang="ru-RU" sz="2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40511-6D3A-4EB1-A94B-AB54CF033ACD}"/>
              </a:ext>
            </a:extLst>
          </p:cNvPr>
          <p:cNvSpPr txBox="1">
            <a:spLocks/>
          </p:cNvSpPr>
          <p:nvPr/>
        </p:nvSpPr>
        <p:spPr>
          <a:xfrm>
            <a:off x="6096000" y="438605"/>
            <a:ext cx="5908895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387040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Ещё раз немного теории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5211C40-930E-4EA0-877F-FAABE04645C3}"/>
              </a:ext>
            </a:extLst>
          </p:cNvPr>
          <p:cNvSpPr txBox="1">
            <a:spLocks/>
          </p:cNvSpPr>
          <p:nvPr/>
        </p:nvSpPr>
        <p:spPr>
          <a:xfrm>
            <a:off x="5724227" y="1144485"/>
            <a:ext cx="59985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6" name="chat-bot-telegram-unisender-video">
            <a:hlinkClick r:id="" action="ppaction://media"/>
            <a:extLst>
              <a:ext uri="{FF2B5EF4-FFF2-40B4-BE49-F238E27FC236}">
                <a16:creationId xmlns:a16="http://schemas.microsoft.com/office/drawing/2014/main" id="{55D38B44-6B1A-40C3-B403-90E5513D30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57" end="6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9138" y="1990818"/>
            <a:ext cx="8522862" cy="3212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44485"/>
            <a:ext cx="3165629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</a:rPr>
              <a:t>Способы создания чат-ботов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Платформы для создания чат-ботов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Разработка с нуля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Готовые решения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275B5-F6E2-480E-9B29-DD3617C1A60B}"/>
              </a:ext>
            </a:extLst>
          </p:cNvPr>
          <p:cNvSpPr txBox="1"/>
          <p:nvPr/>
        </p:nvSpPr>
        <p:spPr>
          <a:xfrm>
            <a:off x="3669138" y="5126491"/>
            <a:ext cx="852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Пример онлайн конструктора</a:t>
            </a:r>
          </a:p>
        </p:txBody>
      </p:sp>
    </p:spTree>
    <p:extLst>
      <p:ext uri="{BB962C8B-B14F-4D97-AF65-F5344CB8AC3E}">
        <p14:creationId xmlns:p14="http://schemas.microsoft.com/office/powerpoint/2010/main" val="37153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Капелька теории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368" y="1147892"/>
            <a:ext cx="11088679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</a:rPr>
              <a:t>Python</a:t>
            </a:r>
            <a:r>
              <a:rPr lang="ru-RU" dirty="0"/>
              <a:t> - это высокоуровневый интерпретируемый язык программирования, который отличается чистотой синтаксиса, простотой в изучении и широким спектром применения, включая веб-разработку, научные вычисления, автоматизацию задач и многое другое.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B0A08C-7560-4AFF-B730-6C151869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514" y="3239094"/>
            <a:ext cx="6746969" cy="3253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93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Ещё чуть-чуть теории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369" y="1147892"/>
            <a:ext cx="551263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API</a:t>
            </a:r>
            <a:r>
              <a:rPr lang="ru-RU" dirty="0"/>
              <a:t> - определяет способы, как различные компоненты программного обеспечения могут общаться друг с другом, обмениваться данными и выполнять определенные функции.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5FA62-7B09-4925-97D3-E78BC60B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25" y="326091"/>
            <a:ext cx="4557945" cy="620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Почему </a:t>
            </a:r>
            <a:r>
              <a:rPr lang="en-US" b="1" dirty="0">
                <a:solidFill>
                  <a:srgbClr val="FF0000"/>
                </a:solidFill>
              </a:rPr>
              <a:t>Python</a:t>
            </a:r>
            <a:r>
              <a:rPr lang="ru-RU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A0F9FE79-AAD6-40DC-9C9F-6538E95C0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078393"/>
              </p:ext>
            </p:extLst>
          </p:nvPr>
        </p:nvGraphicFramePr>
        <p:xfrm>
          <a:off x="0" y="1825625"/>
          <a:ext cx="12192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40411875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839854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4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Прост в изучении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обладает такой же высокой мощностью, как C++</a:t>
                      </a:r>
                      <a:endParaRPr lang="ru-RU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96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 уже что-то знал</a:t>
                      </a:r>
                      <a:endParaRPr lang="ru-RU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Интерпретируемый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9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Огромное количество библиотек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8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Тысячи гайдов в интернете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Простой синтаксис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02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37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DCE-DBD9-48F9-A17A-F46796D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4EFC6-0D30-4E1E-95C8-E2E679E97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3200" dirty="0"/>
              <a:t>Применение теоретических основ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Изучение возможных практических решений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Разработка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Различные дополнения для удобства пользователя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Распространение или интеграция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8331086"/>
      </p:ext>
    </p:extLst>
  </p:cSld>
  <p:clrMapOvr>
    <a:masterClrMapping/>
  </p:clrMapOvr>
</p:sld>
</file>

<file path=ppt/theme/theme1.xml><?xml version="1.0" encoding="utf-8"?>
<a:theme xmlns:a="http://schemas.openxmlformats.org/drawingml/2006/main" name="Разработка_сайта-расписаниятоп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Разработка_сайта-расписаниятоп</Template>
  <TotalTime>825</TotalTime>
  <Words>486</Words>
  <Application>Microsoft Office PowerPoint</Application>
  <PresentationFormat>Широкоэкранный</PresentationFormat>
  <Paragraphs>90</Paragraphs>
  <Slides>19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Разработка_сайта-расписаниятоп</vt:lpstr>
      <vt:lpstr>Проектная работа  по теме: «Создание виртуального помощника  по школьному расписанию  (чат-бота в Telegram)»</vt:lpstr>
      <vt:lpstr>Презентация PowerPoint</vt:lpstr>
      <vt:lpstr>Актуальность</vt:lpstr>
      <vt:lpstr>Немного теории</vt:lpstr>
      <vt:lpstr>Ещё раз немного теории</vt:lpstr>
      <vt:lpstr>Капелька теории</vt:lpstr>
      <vt:lpstr>Ещё чуть-чуть теории</vt:lpstr>
      <vt:lpstr>Почему Python?</vt:lpstr>
      <vt:lpstr>План работы</vt:lpstr>
      <vt:lpstr>Разработка</vt:lpstr>
      <vt:lpstr>Разработка</vt:lpstr>
      <vt:lpstr>Разработка</vt:lpstr>
      <vt:lpstr>Меню</vt:lpstr>
      <vt:lpstr>Меню</vt:lpstr>
      <vt:lpstr>Меню</vt:lpstr>
      <vt:lpstr>Почти меню</vt:lpstr>
      <vt:lpstr>Настройки</vt:lpstr>
      <vt:lpstr>Презентация PowerPoint</vt:lpstr>
      <vt:lpstr>Интеграция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 по теме: «Разработка  сайта-расписания  для школы»</dc:title>
  <dc:creator>Максим Попов</dc:creator>
  <cp:lastModifiedBy>Максим Попов</cp:lastModifiedBy>
  <cp:revision>55</cp:revision>
  <dcterms:created xsi:type="dcterms:W3CDTF">2024-03-27T03:29:30Z</dcterms:created>
  <dcterms:modified xsi:type="dcterms:W3CDTF">2024-04-08T03:34:22Z</dcterms:modified>
</cp:coreProperties>
</file>